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58" r:id="rId4"/>
    <p:sldId id="260" r:id="rId6"/>
    <p:sldId id="271" r:id="rId7"/>
    <p:sldId id="291" r:id="rId8"/>
    <p:sldId id="302" r:id="rId9"/>
    <p:sldId id="307" r:id="rId10"/>
    <p:sldId id="308" r:id="rId11"/>
    <p:sldId id="309" r:id="rId12"/>
    <p:sldId id="269" r:id="rId1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exels-photo-256541"/>
          <p:cNvPicPr>
            <a:picLocks noChangeAspect="1"/>
          </p:cNvPicPr>
          <p:nvPr userDrawn="1"/>
        </p:nvPicPr>
        <p:blipFill>
          <a:blip r:embed="rId2"/>
          <a:srcRect l="-1032" t="5090" r="1032" b="31377"/>
          <a:stretch>
            <a:fillRect/>
          </a:stretch>
        </p:blipFill>
        <p:spPr>
          <a:xfrm>
            <a:off x="-135890" y="-12700"/>
            <a:ext cx="12319635" cy="521335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20320" y="-12700"/>
            <a:ext cx="12217400" cy="5213350"/>
          </a:xfrm>
          <a:prstGeom prst="rect">
            <a:avLst/>
          </a:prstGeom>
          <a:gradFill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1607820" y="3797935"/>
            <a:ext cx="8976360" cy="0"/>
            <a:chOff x="2448" y="5981"/>
            <a:chExt cx="14136" cy="0"/>
          </a:xfrm>
        </p:grpSpPr>
        <p:cxnSp>
          <p:nvCxnSpPr>
            <p:cNvPr id="10" name="直接连接符 9"/>
            <p:cNvCxnSpPr/>
            <p:nvPr userDrawn="1"/>
          </p:nvCxnSpPr>
          <p:spPr>
            <a:xfrm>
              <a:off x="2448" y="5981"/>
              <a:ext cx="4500" cy="0"/>
            </a:xfrm>
            <a:prstGeom prst="line">
              <a:avLst/>
            </a:prstGeom>
            <a:ln>
              <a:solidFill>
                <a:schemeClr val="bg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 userDrawn="1"/>
          </p:nvCxnSpPr>
          <p:spPr>
            <a:xfrm>
              <a:off x="12084" y="5981"/>
              <a:ext cx="4500" cy="0"/>
            </a:xfrm>
            <a:prstGeom prst="line">
              <a:avLst/>
            </a:prstGeom>
            <a:ln>
              <a:solidFill>
                <a:schemeClr val="bg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5528" y="2218055"/>
            <a:ext cx="10100945" cy="1244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exels-photo-256541"/>
          <p:cNvPicPr>
            <a:picLocks noChangeAspect="1"/>
          </p:cNvPicPr>
          <p:nvPr userDrawn="1"/>
        </p:nvPicPr>
        <p:blipFill>
          <a:blip r:embed="rId2"/>
          <a:srcRect l="-1032" t="5090" r="69070" b="10947"/>
          <a:stretch>
            <a:fillRect/>
          </a:stretch>
        </p:blipFill>
        <p:spPr>
          <a:xfrm>
            <a:off x="-135890" y="-12700"/>
            <a:ext cx="3937635" cy="688975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22225" y="-12700"/>
            <a:ext cx="3826510" cy="6880225"/>
          </a:xfrm>
          <a:prstGeom prst="rect">
            <a:avLst/>
          </a:prstGeom>
          <a:gradFill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5"/>
          <p:cNvSpPr txBox="1"/>
          <p:nvPr userDrawn="1"/>
        </p:nvSpPr>
        <p:spPr>
          <a:xfrm>
            <a:off x="1513205" y="2644775"/>
            <a:ext cx="9239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endParaRPr lang="zh-CN" altLang="en-US" sz="4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1903730" y="1108075"/>
            <a:ext cx="0" cy="142875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>
            <a:off x="1891030" y="4298950"/>
            <a:ext cx="0" cy="142875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  <a:headEnd type="diamon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1894205" y="1121410"/>
            <a:ext cx="1914525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 userDrawn="1"/>
        </p:nvCxnSpPr>
        <p:spPr>
          <a:xfrm>
            <a:off x="1894840" y="5709920"/>
            <a:ext cx="1914525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 userDrawn="1"/>
        </p:nvCxnSpPr>
        <p:spPr>
          <a:xfrm>
            <a:off x="3802380" y="1121410"/>
            <a:ext cx="727392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/>
        </p:nvCxnSpPr>
        <p:spPr>
          <a:xfrm>
            <a:off x="3801745" y="5718175"/>
            <a:ext cx="727392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/>
        </p:nvCxnSpPr>
        <p:spPr>
          <a:xfrm flipH="1">
            <a:off x="11072495" y="1106805"/>
            <a:ext cx="3810" cy="462240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菱形 17"/>
          <p:cNvSpPr/>
          <p:nvPr userDrawn="1"/>
        </p:nvSpPr>
        <p:spPr>
          <a:xfrm>
            <a:off x="2562225" y="2198370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菱形 18"/>
          <p:cNvSpPr/>
          <p:nvPr userDrawn="1"/>
        </p:nvSpPr>
        <p:spPr>
          <a:xfrm>
            <a:off x="2889250" y="2198370"/>
            <a:ext cx="1905000" cy="1905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91100" y="2727325"/>
            <a:ext cx="7067550" cy="1021715"/>
          </a:xfrm>
          <a:solidFill>
            <a:schemeClr val="bg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6" name="菱形 15"/>
          <p:cNvSpPr/>
          <p:nvPr userDrawn="1"/>
        </p:nvSpPr>
        <p:spPr>
          <a:xfrm>
            <a:off x="2943225" y="2198370"/>
            <a:ext cx="1905000" cy="1905000"/>
          </a:xfrm>
          <a:prstGeom prst="diamond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菱形 16"/>
          <p:cNvSpPr/>
          <p:nvPr userDrawn="1"/>
        </p:nvSpPr>
        <p:spPr>
          <a:xfrm>
            <a:off x="2943225" y="2198370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菱形 19"/>
          <p:cNvSpPr/>
          <p:nvPr userDrawn="1"/>
        </p:nvSpPr>
        <p:spPr>
          <a:xfrm>
            <a:off x="-748665" y="-17780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菱形 20"/>
          <p:cNvSpPr/>
          <p:nvPr userDrawn="1"/>
        </p:nvSpPr>
        <p:spPr>
          <a:xfrm>
            <a:off x="-2945765" y="2185670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菱形 21"/>
          <p:cNvSpPr/>
          <p:nvPr userDrawn="1"/>
        </p:nvSpPr>
        <p:spPr>
          <a:xfrm>
            <a:off x="321310" y="3309620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菱形 22"/>
          <p:cNvSpPr/>
          <p:nvPr userDrawn="1"/>
        </p:nvSpPr>
        <p:spPr>
          <a:xfrm>
            <a:off x="-1875790" y="5513070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菱形 24"/>
          <p:cNvSpPr/>
          <p:nvPr userDrawn="1"/>
        </p:nvSpPr>
        <p:spPr>
          <a:xfrm>
            <a:off x="1365250" y="125095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0"/>
                  <a:lumMod val="29000"/>
                  <a:lumOff val="71000"/>
                </a:srgbClr>
              </a:gs>
              <a:gs pos="100000">
                <a:srgbClr val="034373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菱形 25"/>
          <p:cNvSpPr/>
          <p:nvPr userDrawn="1"/>
        </p:nvSpPr>
        <p:spPr>
          <a:xfrm>
            <a:off x="321310" y="3309620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5000"/>
                  <a:lumMod val="0"/>
                  <a:lumOff val="100000"/>
                </a:srgbClr>
              </a:gs>
              <a:gs pos="100000">
                <a:srgbClr val="034373">
                  <a:alpha val="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菱形 26"/>
          <p:cNvSpPr/>
          <p:nvPr userDrawn="1"/>
        </p:nvSpPr>
        <p:spPr>
          <a:xfrm>
            <a:off x="3002280" y="5052695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-2764790" y="-601980"/>
            <a:ext cx="10090785" cy="9673590"/>
            <a:chOff x="-16590" y="291"/>
            <a:chExt cx="15891" cy="15234"/>
          </a:xfrm>
        </p:grpSpPr>
        <p:sp>
          <p:nvSpPr>
            <p:cNvPr id="20" name="菱形 19"/>
            <p:cNvSpPr/>
            <p:nvPr userDrawn="1"/>
          </p:nvSpPr>
          <p:spPr>
            <a:xfrm>
              <a:off x="-13130" y="291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菱形 20"/>
            <p:cNvSpPr/>
            <p:nvPr userDrawn="1"/>
          </p:nvSpPr>
          <p:spPr>
            <a:xfrm>
              <a:off x="-16590" y="3761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菱形 21"/>
            <p:cNvSpPr/>
            <p:nvPr userDrawn="1"/>
          </p:nvSpPr>
          <p:spPr>
            <a:xfrm>
              <a:off x="-11445" y="5531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3" name="菱形 22"/>
            <p:cNvSpPr/>
            <p:nvPr userDrawn="1"/>
          </p:nvSpPr>
          <p:spPr>
            <a:xfrm>
              <a:off x="-14905" y="9001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5" name="菱形 24"/>
            <p:cNvSpPr/>
            <p:nvPr userDrawn="1"/>
          </p:nvSpPr>
          <p:spPr>
            <a:xfrm>
              <a:off x="-9801" y="516"/>
              <a:ext cx="3000" cy="3000"/>
            </a:xfrm>
            <a:prstGeom prst="diamond">
              <a:avLst/>
            </a:prstGeom>
            <a:gradFill rotWithShape="1">
              <a:gsLst>
                <a:gs pos="0">
                  <a:srgbClr val="007BD3">
                    <a:alpha val="0"/>
                    <a:lumMod val="29000"/>
                    <a:lumOff val="71000"/>
                  </a:srgbClr>
                </a:gs>
                <a:gs pos="100000">
                  <a:srgbClr val="034373">
                    <a:alpha val="17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6" name="菱形 25"/>
            <p:cNvSpPr/>
            <p:nvPr userDrawn="1"/>
          </p:nvSpPr>
          <p:spPr>
            <a:xfrm>
              <a:off x="-11445" y="5531"/>
              <a:ext cx="3000" cy="3000"/>
            </a:xfrm>
            <a:prstGeom prst="diamond">
              <a:avLst/>
            </a:prstGeom>
            <a:gradFill rotWithShape="1">
              <a:gsLst>
                <a:gs pos="0">
                  <a:srgbClr val="007BD3">
                    <a:alpha val="5000"/>
                    <a:lumMod val="0"/>
                    <a:lumOff val="100000"/>
                  </a:srgbClr>
                </a:gs>
                <a:gs pos="100000">
                  <a:srgbClr val="034373">
                    <a:alpha val="5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 userDrawn="1"/>
          </p:nvSpPr>
          <p:spPr>
            <a:xfrm>
              <a:off x="-7223" y="8276"/>
              <a:ext cx="6524" cy="6524"/>
            </a:xfrm>
            <a:prstGeom prst="diamond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7" name="图片 6" descr="pexels-photo-256541"/>
          <p:cNvPicPr>
            <a:picLocks noChangeAspect="1"/>
          </p:cNvPicPr>
          <p:nvPr userDrawn="1"/>
        </p:nvPicPr>
        <p:blipFill>
          <a:blip r:embed="rId2"/>
          <a:srcRect l="-1032" t="5090" r="1032" b="41878"/>
          <a:stretch>
            <a:fillRect/>
          </a:stretch>
        </p:blipFill>
        <p:spPr>
          <a:xfrm>
            <a:off x="-135890" y="1097280"/>
            <a:ext cx="12319635" cy="435165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-5715" y="1097280"/>
            <a:ext cx="12217400" cy="4351655"/>
          </a:xfrm>
          <a:prstGeom prst="rect">
            <a:avLst/>
          </a:prstGeom>
          <a:gradFill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菱形 19"/>
          <p:cNvSpPr/>
          <p:nvPr userDrawn="1"/>
        </p:nvSpPr>
        <p:spPr>
          <a:xfrm flipH="1">
            <a:off x="9707880" y="5292725"/>
            <a:ext cx="4142740" cy="4142740"/>
          </a:xfrm>
          <a:prstGeom prst="diamond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47675" y="127000"/>
            <a:ext cx="11315065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47675" y="1452880"/>
            <a:ext cx="11315065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-21590" y="352425"/>
            <a:ext cx="383540" cy="685800"/>
          </a:xfrm>
          <a:prstGeom prst="rect">
            <a:avLst/>
          </a:prstGeom>
          <a:gradFill>
            <a:gsLst>
              <a:gs pos="0">
                <a:srgbClr val="007BD3">
                  <a:alpha val="58000"/>
                </a:srgbClr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菱形 10"/>
          <p:cNvSpPr/>
          <p:nvPr userDrawn="1"/>
        </p:nvSpPr>
        <p:spPr>
          <a:xfrm flipH="1">
            <a:off x="9925685" y="5292725"/>
            <a:ext cx="1905000" cy="1905000"/>
          </a:xfrm>
          <a:prstGeom prst="diamond">
            <a:avLst/>
          </a:prstGeom>
          <a:gradFill rotWithShape="1">
            <a:gsLst>
              <a:gs pos="0">
                <a:srgbClr val="007BD3">
                  <a:alpha val="0"/>
                  <a:lumMod val="29000"/>
                  <a:lumOff val="71000"/>
                </a:srgbClr>
              </a:gs>
              <a:gs pos="100000">
                <a:srgbClr val="034373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5845" y="587375"/>
            <a:ext cx="10100945" cy="1972945"/>
          </a:xfrm>
        </p:spPr>
        <p:txBody>
          <a:bodyPr>
            <a:normAutofit/>
          </a:bodyPr>
          <a:p>
            <a:r>
              <a:rPr lang="zh-CN" altLang="en-US" dirty="0">
                <a:solidFill>
                  <a:schemeClr val="accent4"/>
                </a:solidFill>
                <a:sym typeface="微软雅黑" panose="020B0503020204020204" charset="-122"/>
              </a:rPr>
              <a:t> </a:t>
            </a:r>
            <a:r>
              <a:rPr lang="zh-CN" altLang="en-US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微软雅黑" panose="020B0503020204020204" charset="-122"/>
              </a:rPr>
              <a:t> </a:t>
            </a:r>
            <a:r>
              <a: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CREP</a:t>
            </a:r>
            <a:r>
              <a: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视频面试</a:t>
            </a:r>
            <a:r>
              <a:rPr lang="zh-CN" alt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操作流程</a:t>
            </a:r>
            <a:endParaRPr lang="zh-CN" altLang="en-US" sz="4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635" y="3395663"/>
            <a:ext cx="9144000" cy="1655762"/>
          </a:xfrm>
        </p:spPr>
        <p:txBody>
          <a:bodyPr/>
          <a:p>
            <a:r>
              <a:rPr lang="zh-CN" alt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ea"/>
                <a:ea typeface="+mj-ea"/>
                <a:cs typeface="+mj-ea"/>
              </a:rPr>
              <a:t>（ 企业PC端）</a:t>
            </a:r>
            <a:endParaRPr lang="zh-CN" alt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j-ea"/>
              <a:ea typeface="+mj-ea"/>
              <a:cs typeface="+mj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1619250" y="421640"/>
            <a:ext cx="5844540" cy="6997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endParaRPr lang="zh-CN" altLang="en-US" sz="4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045528" y="2568575"/>
            <a:ext cx="10100945" cy="1244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感谢聆听</a:t>
            </a:r>
            <a:endParaRPr lang="zh-C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01210" y="3832860"/>
            <a:ext cx="30086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en-US" altLang="zh-CN">
                <a:solidFill>
                  <a:schemeClr val="bg1"/>
                </a:solidFill>
              </a:rPr>
              <a:t>THANKS</a:t>
            </a:r>
            <a:endParaRPr lang="en-US" altLang="zh-CN">
              <a:solidFill>
                <a:schemeClr val="bg1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661535" y="3767455"/>
            <a:ext cx="28727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0" name="组合 49"/>
          <p:cNvGrpSpPr/>
          <p:nvPr userDrawn="1"/>
        </p:nvGrpSpPr>
        <p:grpSpPr>
          <a:xfrm>
            <a:off x="4523105" y="3056890"/>
            <a:ext cx="5158740" cy="542925"/>
            <a:chOff x="6913" y="2555"/>
            <a:chExt cx="4258" cy="855"/>
          </a:xfrm>
        </p:grpSpPr>
        <p:sp>
          <p:nvSpPr>
            <p:cNvPr id="48" name="矩形 47"/>
            <p:cNvSpPr/>
            <p:nvPr userDrawn="1"/>
          </p:nvSpPr>
          <p:spPr>
            <a:xfrm>
              <a:off x="7032" y="2555"/>
              <a:ext cx="4139" cy="8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noFill/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>
                  <a:latin typeface="微软雅黑" panose="020B0503020204020204" charset="-122"/>
                  <a:ea typeface="微软雅黑" panose="020B0503020204020204" charset="-122"/>
                </a:rPr>
                <a:t>      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</a:rPr>
                <a:t>      02.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</a:rPr>
                <a:t>创建视频面试</a:t>
              </a:r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9" name="前进箭头"/>
            <p:cNvSpPr/>
            <p:nvPr userDrawn="1"/>
          </p:nvSpPr>
          <p:spPr>
            <a:xfrm>
              <a:off x="6913" y="2750"/>
              <a:ext cx="315" cy="465"/>
            </a:xfrm>
            <a:custGeom>
              <a:avLst/>
              <a:gdLst>
                <a:gd name="connsiteX0" fmla="*/ 0 w 792088"/>
                <a:gd name="connsiteY0" fmla="*/ 0 h 918822"/>
                <a:gd name="connsiteX1" fmla="*/ 792088 w 792088"/>
                <a:gd name="connsiteY1" fmla="*/ 459411 h 918822"/>
                <a:gd name="connsiteX2" fmla="*/ 0 w 792088"/>
                <a:gd name="connsiteY2" fmla="*/ 918822 h 91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85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组合 53"/>
          <p:cNvGrpSpPr/>
          <p:nvPr userDrawn="1"/>
        </p:nvGrpSpPr>
        <p:grpSpPr>
          <a:xfrm>
            <a:off x="4506779" y="4083685"/>
            <a:ext cx="5379812" cy="542925"/>
            <a:chOff x="6913" y="2555"/>
            <a:chExt cx="4267" cy="855"/>
          </a:xfrm>
        </p:grpSpPr>
        <p:sp>
          <p:nvSpPr>
            <p:cNvPr id="55" name="矩形 54"/>
            <p:cNvSpPr/>
            <p:nvPr userDrawn="1"/>
          </p:nvSpPr>
          <p:spPr>
            <a:xfrm>
              <a:off x="7041" y="2555"/>
              <a:ext cx="4139" cy="8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noFill/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</a:rPr>
                <a:t>    03.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</a:rPr>
                <a:t>生成视频面试二维码</a:t>
              </a:r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6" name="前进箭头"/>
            <p:cNvSpPr/>
            <p:nvPr userDrawn="1"/>
          </p:nvSpPr>
          <p:spPr>
            <a:xfrm>
              <a:off x="6913" y="2750"/>
              <a:ext cx="315" cy="465"/>
            </a:xfrm>
            <a:custGeom>
              <a:avLst/>
              <a:gdLst>
                <a:gd name="connsiteX0" fmla="*/ 0 w 792088"/>
                <a:gd name="connsiteY0" fmla="*/ 0 h 918822"/>
                <a:gd name="connsiteX1" fmla="*/ 792088 w 792088"/>
                <a:gd name="connsiteY1" fmla="*/ 459411 h 918822"/>
                <a:gd name="connsiteX2" fmla="*/ 0 w 792088"/>
                <a:gd name="connsiteY2" fmla="*/ 918822 h 91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85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6" name="组合 65"/>
          <p:cNvGrpSpPr/>
          <p:nvPr userDrawn="1"/>
        </p:nvGrpSpPr>
        <p:grpSpPr>
          <a:xfrm>
            <a:off x="4523105" y="2028825"/>
            <a:ext cx="5138420" cy="542290"/>
            <a:chOff x="6913" y="2555"/>
            <a:chExt cx="4258" cy="854"/>
          </a:xfrm>
        </p:grpSpPr>
        <p:sp>
          <p:nvSpPr>
            <p:cNvPr id="67" name="矩形 66"/>
            <p:cNvSpPr/>
            <p:nvPr userDrawn="1"/>
          </p:nvSpPr>
          <p:spPr>
            <a:xfrm>
              <a:off x="7033" y="2555"/>
              <a:ext cx="4139" cy="8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noFill/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>
                  <a:latin typeface="微软雅黑" panose="020B0503020204020204" charset="-122"/>
                  <a:ea typeface="微软雅黑" panose="020B0503020204020204" charset="-122"/>
                </a:rPr>
                <a:t>    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</a:rPr>
                <a:t>       01.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</a:rPr>
                <a:t>账户登录</a:t>
              </a:r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8" name="前进箭头"/>
            <p:cNvSpPr/>
            <p:nvPr userDrawn="1"/>
          </p:nvSpPr>
          <p:spPr>
            <a:xfrm>
              <a:off x="6913" y="2750"/>
              <a:ext cx="315" cy="465"/>
            </a:xfrm>
            <a:custGeom>
              <a:avLst/>
              <a:gdLst>
                <a:gd name="connsiteX0" fmla="*/ 0 w 792088"/>
                <a:gd name="connsiteY0" fmla="*/ 0 h 918822"/>
                <a:gd name="connsiteX1" fmla="*/ 792088 w 792088"/>
                <a:gd name="connsiteY1" fmla="*/ 459411 h 918822"/>
                <a:gd name="connsiteX2" fmla="*/ 0 w 792088"/>
                <a:gd name="connsiteY2" fmla="*/ 918822 h 91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857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0630" y="2686685"/>
            <a:ext cx="7067550" cy="1021715"/>
          </a:xfrm>
        </p:spPr>
        <p:txBody>
          <a:bodyPr/>
          <a:p>
            <a:r>
              <a:rPr lang="zh-CN" altLang="en-US"/>
              <a:t>账户登录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36595" y="2782570"/>
            <a:ext cx="12661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4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4" name="直接连接符 23"/>
          <p:cNvCxnSpPr/>
          <p:nvPr userDrawn="1"/>
        </p:nvCxnSpPr>
        <p:spPr>
          <a:xfrm>
            <a:off x="7731760" y="3190240"/>
            <a:ext cx="5466080" cy="1270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240" y="59055"/>
            <a:ext cx="9620885" cy="1325880"/>
          </a:xfrm>
        </p:spPr>
        <p:txBody>
          <a:bodyPr/>
          <a:p>
            <a:r>
              <a:rPr lang="en-US" altLang="zh-CN" sz="2400">
                <a:latin typeface="+mn-ea"/>
                <a:ea typeface="+mn-ea"/>
                <a:cs typeface="+mn-ea"/>
              </a:rPr>
              <a:t>1.学校就业网址“用户登陆”界面登陆：</a:t>
            </a:r>
            <a:endParaRPr lang="en-US" altLang="zh-CN" sz="2400">
              <a:latin typeface="+mn-ea"/>
              <a:ea typeface="+mn-ea"/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6360" y="1181735"/>
            <a:ext cx="10077450" cy="5161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109085" y="1318260"/>
            <a:ext cx="725551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latin typeface="+mn-ea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825625" y="1610995"/>
            <a:ext cx="8837295" cy="41852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创建视频面试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36595" y="2782570"/>
            <a:ext cx="12661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4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4" name="直接连接符 23"/>
          <p:cNvCxnSpPr/>
          <p:nvPr userDrawn="1"/>
        </p:nvCxnSpPr>
        <p:spPr>
          <a:xfrm flipV="1">
            <a:off x="8966835" y="3201035"/>
            <a:ext cx="6418580" cy="2921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240" y="59055"/>
            <a:ext cx="9620885" cy="1325880"/>
          </a:xfrm>
        </p:spPr>
        <p:txBody>
          <a:bodyPr/>
          <a:p>
            <a:r>
              <a:rPr lang="en-US" altLang="zh-CN" sz="2400">
                <a:latin typeface="+mn-ea"/>
                <a:ea typeface="+mn-ea"/>
                <a:cs typeface="+mn-ea"/>
              </a:rPr>
              <a:t> 1.</a:t>
            </a:r>
            <a:r>
              <a:rPr lang="zh-CN" altLang="en-US" sz="2400">
                <a:latin typeface="+mn-ea"/>
                <a:ea typeface="+mn-ea"/>
                <a:cs typeface="+mn-ea"/>
              </a:rPr>
              <a:t>就业网首页</a:t>
            </a:r>
            <a:r>
              <a:rPr lang="en-US" altLang="zh-CN" sz="2400">
                <a:latin typeface="+mn-ea"/>
                <a:ea typeface="+mn-ea"/>
                <a:cs typeface="+mn-ea"/>
              </a:rPr>
              <a:t>“</a:t>
            </a:r>
            <a:r>
              <a:rPr lang="zh-CN" altLang="en-US" sz="2400">
                <a:latin typeface="+mn-ea"/>
                <a:ea typeface="+mn-ea"/>
                <a:cs typeface="+mn-ea"/>
              </a:rPr>
              <a:t>招聘管理</a:t>
            </a:r>
            <a:r>
              <a:rPr lang="en-US" altLang="zh-CN" sz="2400">
                <a:latin typeface="+mn-ea"/>
                <a:ea typeface="+mn-ea"/>
                <a:cs typeface="+mn-ea"/>
              </a:rPr>
              <a:t>”---“</a:t>
            </a:r>
            <a:r>
              <a:rPr lang="zh-CN" altLang="en-US" sz="2400">
                <a:latin typeface="+mn-ea"/>
                <a:ea typeface="+mn-ea"/>
                <a:cs typeface="+mn-ea"/>
              </a:rPr>
              <a:t>视频面试</a:t>
            </a:r>
            <a:r>
              <a:rPr lang="en-US" altLang="zh-CN" sz="2400">
                <a:latin typeface="+mn-ea"/>
                <a:ea typeface="+mn-ea"/>
                <a:cs typeface="+mn-ea"/>
              </a:rPr>
              <a:t>”---“</a:t>
            </a:r>
            <a:r>
              <a:rPr lang="zh-CN" altLang="en-US" sz="2400">
                <a:latin typeface="+mn-ea"/>
                <a:ea typeface="+mn-ea"/>
                <a:cs typeface="+mn-ea"/>
              </a:rPr>
              <a:t>创建视频面试</a:t>
            </a:r>
            <a:r>
              <a:rPr lang="en-US" altLang="zh-CN" sz="2400">
                <a:latin typeface="+mn-ea"/>
                <a:ea typeface="+mn-ea"/>
                <a:cs typeface="+mn-ea"/>
              </a:rPr>
              <a:t>”</a:t>
            </a:r>
            <a:r>
              <a:rPr lang="zh-CN" altLang="en-US" sz="2400">
                <a:latin typeface="+mn-ea"/>
                <a:ea typeface="+mn-ea"/>
                <a:cs typeface="+mn-ea"/>
              </a:rPr>
              <a:t>：</a:t>
            </a:r>
            <a:endParaRPr lang="zh-CN" altLang="en-US" sz="2400">
              <a:latin typeface="+mn-ea"/>
              <a:ea typeface="+mn-ea"/>
              <a:cs typeface="+mn-ea"/>
            </a:endParaRPr>
          </a:p>
        </p:txBody>
      </p:sp>
      <p:cxnSp>
        <p:nvCxnSpPr>
          <p:cNvPr id="7" name="直接箭头连接符 6"/>
          <p:cNvCxnSpPr>
            <a:stCxn id="4" idx="2"/>
          </p:cNvCxnSpPr>
          <p:nvPr/>
        </p:nvCxnSpPr>
        <p:spPr>
          <a:xfrm>
            <a:off x="5676900" y="3587115"/>
            <a:ext cx="8255" cy="763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751965" y="1181735"/>
            <a:ext cx="9681845" cy="5161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182495" y="1384935"/>
            <a:ext cx="8334375" cy="22021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495" y="4166235"/>
            <a:ext cx="8416925" cy="2007870"/>
          </a:xfrm>
          <a:prstGeom prst="rect">
            <a:avLst/>
          </a:prstGeom>
        </p:spPr>
      </p:pic>
      <p:cxnSp>
        <p:nvCxnSpPr>
          <p:cNvPr id="11" name="直接箭头连接符 10"/>
          <p:cNvCxnSpPr>
            <a:stCxn id="9" idx="2"/>
          </p:cNvCxnSpPr>
          <p:nvPr/>
        </p:nvCxnSpPr>
        <p:spPr>
          <a:xfrm>
            <a:off x="6350000" y="3587115"/>
            <a:ext cx="9525" cy="52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240" y="59055"/>
            <a:ext cx="9620885" cy="1325880"/>
          </a:xfrm>
        </p:spPr>
        <p:txBody>
          <a:bodyPr/>
          <a:p>
            <a:r>
              <a:rPr lang="en-US" altLang="zh-CN" sz="2400">
                <a:latin typeface="+mn-ea"/>
                <a:ea typeface="+mn-ea"/>
                <a:cs typeface="+mn-ea"/>
              </a:rPr>
              <a:t>2.录入企业相关信息---</a:t>
            </a:r>
            <a:r>
              <a:rPr lang="zh-CN" altLang="en-US" sz="2400">
                <a:latin typeface="+mn-ea"/>
                <a:ea typeface="+mn-ea"/>
                <a:cs typeface="+mn-ea"/>
              </a:rPr>
              <a:t>面试房间</a:t>
            </a:r>
            <a:r>
              <a:rPr lang="en-US" altLang="zh-CN" sz="2400">
                <a:latin typeface="+mn-ea"/>
                <a:ea typeface="+mn-ea"/>
                <a:cs typeface="+mn-ea"/>
              </a:rPr>
              <a:t>创建成功</a:t>
            </a:r>
            <a:r>
              <a:rPr lang="zh-CN" altLang="en-US" sz="2400">
                <a:latin typeface="+mn-ea"/>
                <a:ea typeface="+mn-ea"/>
                <a:cs typeface="+mn-ea"/>
              </a:rPr>
              <a:t>。</a:t>
            </a:r>
            <a:endParaRPr lang="zh-CN" altLang="en-US" sz="2400">
              <a:latin typeface="+mn-ea"/>
              <a:ea typeface="+mn-ea"/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44625" y="1191895"/>
            <a:ext cx="10077450" cy="5161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119245" y="1318260"/>
            <a:ext cx="725551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latin typeface="+mn-ea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3895" y="1717675"/>
            <a:ext cx="3364865" cy="326961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805" y="2421890"/>
            <a:ext cx="4751070" cy="1860550"/>
          </a:xfrm>
          <a:prstGeom prst="rect">
            <a:avLst/>
          </a:prstGeom>
        </p:spPr>
      </p:pic>
      <p:cxnSp>
        <p:nvCxnSpPr>
          <p:cNvPr id="10" name="直接箭头连接符 9"/>
          <p:cNvCxnSpPr>
            <a:stCxn id="7" idx="3"/>
            <a:endCxn id="9" idx="1"/>
          </p:cNvCxnSpPr>
          <p:nvPr/>
        </p:nvCxnSpPr>
        <p:spPr>
          <a:xfrm flipV="1">
            <a:off x="5318760" y="3352165"/>
            <a:ext cx="995045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生成视频面试二维码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36595" y="2782570"/>
            <a:ext cx="12661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en-US" altLang="zh-CN" sz="4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4" name="直接连接符 23"/>
          <p:cNvCxnSpPr/>
          <p:nvPr userDrawn="1"/>
        </p:nvCxnSpPr>
        <p:spPr>
          <a:xfrm flipV="1">
            <a:off x="10504170" y="3201035"/>
            <a:ext cx="4393565" cy="889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5240" y="59055"/>
            <a:ext cx="9620885" cy="1325880"/>
          </a:xfrm>
        </p:spPr>
        <p:txBody>
          <a:bodyPr/>
          <a:p>
            <a:r>
              <a:rPr lang="en-US" altLang="zh-CN" sz="3600">
                <a:latin typeface="+mn-ea"/>
                <a:ea typeface="+mn-ea"/>
                <a:cs typeface="+mn-ea"/>
              </a:rPr>
              <a:t> </a:t>
            </a:r>
            <a:r>
              <a:rPr lang="en-US" altLang="zh-CN" sz="2400">
                <a:latin typeface="+mn-ea"/>
                <a:ea typeface="+mn-ea"/>
                <a:cs typeface="+mn-ea"/>
              </a:rPr>
              <a:t>1.视频面试</a:t>
            </a:r>
            <a:r>
              <a:rPr lang="zh-CN" altLang="en-US" sz="2400">
                <a:latin typeface="+mn-ea"/>
                <a:ea typeface="+mn-ea"/>
                <a:cs typeface="+mn-ea"/>
              </a:rPr>
              <a:t>房间</a:t>
            </a:r>
            <a:r>
              <a:rPr lang="en-US" altLang="zh-CN" sz="2400">
                <a:latin typeface="+mn-ea"/>
                <a:ea typeface="+mn-ea"/>
                <a:cs typeface="+mn-ea"/>
              </a:rPr>
              <a:t>列表找到对应二维码生成----</a:t>
            </a:r>
            <a:r>
              <a:rPr lang="zh-CN" altLang="en-US" sz="2400">
                <a:latin typeface="+mn-ea"/>
                <a:ea typeface="+mn-ea"/>
                <a:cs typeface="+mn-ea"/>
              </a:rPr>
              <a:t>完成视频面试操作流程</a:t>
            </a:r>
            <a:r>
              <a:rPr lang="en-US" altLang="zh-CN" sz="2400">
                <a:latin typeface="+mn-ea"/>
                <a:ea typeface="+mn-ea"/>
                <a:cs typeface="+mn-ea"/>
              </a:rPr>
              <a:t>：</a:t>
            </a:r>
            <a:endParaRPr lang="en-US" altLang="zh-CN" sz="2400">
              <a:latin typeface="+mn-ea"/>
              <a:ea typeface="+mn-ea"/>
              <a:cs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44625" y="1211580"/>
            <a:ext cx="10077450" cy="5161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109085" y="1318260"/>
            <a:ext cx="725551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+mn-ea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  <a:p>
            <a:pPr marL="0" lvl="1"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uFillTx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 b="1" dirty="0">
              <a:solidFill>
                <a:srgbClr val="3F3F3F"/>
              </a:solidFill>
              <a:latin typeface="+mn-ea"/>
              <a:sym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000">
              <a:latin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1790" y="1960880"/>
            <a:ext cx="8587105" cy="11480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515" y="3915410"/>
            <a:ext cx="1828800" cy="2105025"/>
          </a:xfrm>
          <a:prstGeom prst="rect">
            <a:avLst/>
          </a:prstGeom>
        </p:spPr>
      </p:pic>
      <p:cxnSp>
        <p:nvCxnSpPr>
          <p:cNvPr id="9" name="直接箭头连接符 8"/>
          <p:cNvCxnSpPr>
            <a:stCxn id="7" idx="2"/>
          </p:cNvCxnSpPr>
          <p:nvPr/>
        </p:nvCxnSpPr>
        <p:spPr>
          <a:xfrm>
            <a:off x="5915660" y="3108960"/>
            <a:ext cx="16510" cy="806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REFSHAPE" val="799884428"/>
  <p:tag name="KSO_WM_UNIT_PLACING_PICTURE_USER_VIEWPORT" val="{&quot;height&quot;:5595,&quot;width&quot;:18945}"/>
</p:tagLst>
</file>

<file path=ppt/tags/tag2.xml><?xml version="1.0" encoding="utf-8"?>
<p:tagLst xmlns:p="http://schemas.openxmlformats.org/presentationml/2006/main">
  <p:tag name="REFSHAPE" val="846668396"/>
  <p:tag name="KSO_WM_UNIT_PLACING_PICTURE_USER_VIEWPORT" val="{&quot;height&quot;:2760,&quot;width&quot;:1818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WPS 演示</Application>
  <PresentationFormat>宽屏</PresentationFormat>
  <Paragraphs>55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仿宋</vt:lpstr>
      <vt:lpstr>Calibri</vt:lpstr>
      <vt:lpstr>Arial Unicode MS</vt:lpstr>
      <vt:lpstr>Office 主题</vt:lpstr>
      <vt:lpstr>  CREP视频面试操作流程</vt:lpstr>
      <vt:lpstr>PowerPoint 演示文稿</vt:lpstr>
      <vt:lpstr>账户登录</vt:lpstr>
      <vt:lpstr>1.学校就业网址“用户登陆”界面登陆：</vt:lpstr>
      <vt:lpstr>创建视频面试</vt:lpstr>
      <vt:lpstr>   1.就业网首页“招聘管理”---“视频面试”---“创建视频面试”：</vt:lpstr>
      <vt:lpstr>2.录入企业相关信息---面试房间创建成功。</vt:lpstr>
      <vt:lpstr>生成视频面试二维码</vt:lpstr>
      <vt:lpstr> 1.视频面试列表找到对应二维码生成：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樱桃小丸子</cp:lastModifiedBy>
  <cp:revision>39</cp:revision>
  <dcterms:created xsi:type="dcterms:W3CDTF">2017-08-07T03:28:00Z</dcterms:created>
  <dcterms:modified xsi:type="dcterms:W3CDTF">2020-03-05T07:39:48Z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